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8" r:id="rId14"/>
    <p:sldId id="273" r:id="rId15"/>
    <p:sldId id="269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11.gif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8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21.02.2022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</a:t>
            </a:r>
            <a:r>
              <a:rPr lang="de-DE" dirty="0" err="1"/>
              <a:t>Qgis</a:t>
            </a:r>
            <a:br>
              <a:rPr lang="de-DE" dirty="0"/>
            </a:br>
            <a:r>
              <a:rPr lang="de-DE" i="1" dirty="0"/>
              <a:t>Workshop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Kugel zur Fläche?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14BA9EAD-7E2A-45EB-9967-61C9E3AA7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28" y="1296991"/>
            <a:ext cx="3628600" cy="24171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AE1DC436-3600-47A4-AB2B-92096036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928" y="3914151"/>
            <a:ext cx="5207431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Karten könne nie gleichzeitig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Längen, Flächen und Winkeltreu sein !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Längentreue allgemein ist nur in eine Richtung möglich (Längen oder Breitengrad)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Flächen und Winkeltreue nur möglich bei Verzicht auf Längentreue.</a:t>
            </a:r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11" name="Picture 2" descr="verzerrung">
            <a:extLst>
              <a:ext uri="{FF2B5EF4-FFF2-40B4-BE49-F238E27FC236}">
                <a16:creationId xmlns:a16="http://schemas.microsoft.com/office/drawing/2014/main" id="{6C471DE5-CB78-442D-9312-C1CF19DC3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4" b="3369"/>
          <a:stretch>
            <a:fillRect/>
          </a:stretch>
        </p:blipFill>
        <p:spPr bwMode="auto">
          <a:xfrm>
            <a:off x="4506163" y="774024"/>
            <a:ext cx="3746014" cy="216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uppieren 4">
            <a:extLst>
              <a:ext uri="{FF2B5EF4-FFF2-40B4-BE49-F238E27FC236}">
                <a16:creationId xmlns:a16="http://schemas.microsoft.com/office/drawing/2014/main" id="{77B1BB2C-CF71-403D-8DB3-520342216656}"/>
              </a:ext>
            </a:extLst>
          </p:cNvPr>
          <p:cNvGrpSpPr/>
          <p:nvPr/>
        </p:nvGrpSpPr>
        <p:grpSpPr>
          <a:xfrm>
            <a:off x="5708524" y="3035595"/>
            <a:ext cx="2389404" cy="3092153"/>
            <a:chOff x="4347272" y="811213"/>
            <a:chExt cx="4733576" cy="6882052"/>
          </a:xfrm>
        </p:grpSpPr>
        <p:pic>
          <p:nvPicPr>
            <p:cNvPr id="13" name="Picture 5" descr="geographische koordinaten">
              <a:extLst>
                <a:ext uri="{FF2B5EF4-FFF2-40B4-BE49-F238E27FC236}">
                  <a16:creationId xmlns:a16="http://schemas.microsoft.com/office/drawing/2014/main" id="{F27CAB1F-739B-42EE-8B9C-1957E5364A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2" t="4054" r="5261" b="3871"/>
            <a:stretch>
              <a:fillRect/>
            </a:stretch>
          </p:blipFill>
          <p:spPr bwMode="auto">
            <a:xfrm>
              <a:off x="4450285" y="811213"/>
              <a:ext cx="4527550" cy="4856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CB919A43-0BF5-4A85-8F37-85C0CEE93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272" y="5800724"/>
              <a:ext cx="4733576" cy="18925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177800" algn="ctr"/>
              <a:r>
                <a:rPr lang="de-DE" sz="800" b="1" i="1" dirty="0">
                  <a:solidFill>
                    <a:srgbClr val="003366"/>
                  </a:solidFill>
                </a:rPr>
                <a:t>Geographisches (</a:t>
              </a:r>
              <a:r>
                <a:rPr lang="el-GR" sz="800" b="1" i="1" dirty="0">
                  <a:solidFill>
                    <a:srgbClr val="003366"/>
                  </a:solidFill>
                  <a:cs typeface="Arial" charset="0"/>
                </a:rPr>
                <a:t>φ</a:t>
              </a: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, </a:t>
              </a:r>
              <a:r>
                <a:rPr lang="el-GR" sz="800" b="1" i="1" dirty="0">
                  <a:solidFill>
                    <a:srgbClr val="003366"/>
                  </a:solidFill>
                  <a:cs typeface="Arial" charset="0"/>
                </a:rPr>
                <a:t>λ</a:t>
              </a: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) und</a:t>
              </a:r>
              <a:br>
                <a:rPr lang="de-DE" sz="800" b="1" i="1" dirty="0">
                  <a:solidFill>
                    <a:srgbClr val="003366"/>
                  </a:solidFill>
                  <a:cs typeface="Arial" charset="0"/>
                </a:rPr>
              </a:b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Geozentrisches (oder globales) (X,Y, Z) Koordinatensystem</a:t>
              </a:r>
              <a:endParaRPr lang="el-GR" sz="800" b="1" i="1" dirty="0">
                <a:solidFill>
                  <a:srgbClr val="003366"/>
                </a:solidFill>
                <a:cs typeface="Arial" charset="0"/>
              </a:endParaRPr>
            </a:p>
            <a:p>
              <a:pPr marL="177800" algn="ctr"/>
              <a:r>
                <a:rPr lang="de-DE" sz="800" i="1" dirty="0">
                  <a:solidFill>
                    <a:srgbClr val="003366"/>
                  </a:solidFill>
                </a:rPr>
                <a:t>B</a:t>
              </a:r>
              <a:r>
                <a:rPr lang="de-DE" sz="800" i="1" baseline="-25000" dirty="0">
                  <a:solidFill>
                    <a:srgbClr val="003366"/>
                  </a:solidFill>
                </a:rPr>
                <a:t>P</a:t>
              </a:r>
              <a:r>
                <a:rPr lang="de-DE" sz="800" i="1" dirty="0">
                  <a:solidFill>
                    <a:srgbClr val="003366"/>
                  </a:solidFill>
                </a:rPr>
                <a:t>: Breiten- oder Parallelkreise, L</a:t>
              </a:r>
              <a:r>
                <a:rPr lang="de-DE" sz="800" i="1" baseline="-25000" dirty="0">
                  <a:solidFill>
                    <a:srgbClr val="003366"/>
                  </a:solidFill>
                </a:rPr>
                <a:t>P</a:t>
              </a:r>
              <a:r>
                <a:rPr lang="de-DE" sz="800" i="1" dirty="0">
                  <a:solidFill>
                    <a:srgbClr val="003366"/>
                  </a:solidFill>
                </a:rPr>
                <a:t>: Meridiane oder Längenkreise,</a:t>
              </a:r>
              <a:br>
                <a:rPr lang="de-DE" sz="800" i="1" dirty="0">
                  <a:solidFill>
                    <a:srgbClr val="003366"/>
                  </a:solidFill>
                </a:rPr>
              </a:br>
              <a:r>
                <a:rPr lang="de-DE" sz="800" i="1" dirty="0">
                  <a:solidFill>
                    <a:srgbClr val="003366"/>
                  </a:solidFill>
                </a:rPr>
                <a:t>Ä: Äquatorebene, G: Greenwich, N: Nordpol, S: Südpol, M: Mittelpunkt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912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Kugel zur Fläche?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8" name="Picture 8" descr="azimutalprojektion flaechentreu 1">
            <a:extLst>
              <a:ext uri="{FF2B5EF4-FFF2-40B4-BE49-F238E27FC236}">
                <a16:creationId xmlns:a16="http://schemas.microsoft.com/office/drawing/2014/main" id="{924CE4C0-79B1-407E-8212-BA5083643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3" b="3680"/>
          <a:stretch>
            <a:fillRect/>
          </a:stretch>
        </p:blipFill>
        <p:spPr bwMode="auto">
          <a:xfrm>
            <a:off x="2348162" y="2145360"/>
            <a:ext cx="4238804" cy="391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Box 3">
            <a:extLst>
              <a:ext uri="{FF2B5EF4-FFF2-40B4-BE49-F238E27FC236}">
                <a16:creationId xmlns:a16="http://schemas.microsoft.com/office/drawing/2014/main" id="{0705B575-23E1-4E49-BD94-E73E18652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1" y="1196430"/>
            <a:ext cx="8507413" cy="100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flächentreue polständige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 err="1">
                <a:solidFill>
                  <a:srgbClr val="003366"/>
                </a:solidFill>
              </a:rPr>
              <a:t>Azimutalprojektion</a:t>
            </a:r>
            <a:r>
              <a:rPr lang="de-DE" dirty="0">
                <a:solidFill>
                  <a:srgbClr val="003366"/>
                </a:solidFill>
              </a:rPr>
              <a:t> (nach Lamberts)</a:t>
            </a:r>
          </a:p>
          <a:p>
            <a:pPr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26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Kugel zur Fläche?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7" name="Picture 6" descr="quadratische plattkarte">
            <a:extLst>
              <a:ext uri="{FF2B5EF4-FFF2-40B4-BE49-F238E27FC236}">
                <a16:creationId xmlns:a16="http://schemas.microsoft.com/office/drawing/2014/main" id="{C9F71900-3F27-41B9-A591-9091EB331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2" t="6273" r="3622" b="5261"/>
          <a:stretch>
            <a:fillRect/>
          </a:stretch>
        </p:blipFill>
        <p:spPr bwMode="auto">
          <a:xfrm>
            <a:off x="1308987" y="3021898"/>
            <a:ext cx="5987638" cy="307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Box 3">
            <a:extLst>
              <a:ext uri="{FF2B5EF4-FFF2-40B4-BE49-F238E27FC236}">
                <a16:creationId xmlns:a16="http://schemas.microsoft.com/office/drawing/2014/main" id="{9F4EA386-DDF3-427E-9708-7A52D37435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96118"/>
            <a:ext cx="4700016" cy="1726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polständige mittabstandstreue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Zylinderprojektion (Quadratische Plattkarte)</a:t>
            </a:r>
          </a:p>
          <a:p>
            <a:pPr algn="ctr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algn="ctr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Längentreu und äquator-abstandstreu</a:t>
            </a:r>
          </a:p>
          <a:p>
            <a:pPr algn="ctr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Aber: nicht flächentreu, Pole sind Linien</a:t>
            </a:r>
          </a:p>
        </p:txBody>
      </p:sp>
    </p:spTree>
    <p:extLst>
      <p:ext uri="{BB962C8B-B14F-4D97-AF65-F5344CB8AC3E}">
        <p14:creationId xmlns:p14="http://schemas.microsoft.com/office/powerpoint/2010/main" val="223800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Kugel zur Fläche?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8" name="Picture 5" descr="mercatorprojektion">
            <a:extLst>
              <a:ext uri="{FF2B5EF4-FFF2-40B4-BE49-F238E27FC236}">
                <a16:creationId xmlns:a16="http://schemas.microsoft.com/office/drawing/2014/main" id="{A22306B3-C418-40A4-B73F-10F34AA31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" t="3143" r="4399" b="7523"/>
          <a:stretch>
            <a:fillRect/>
          </a:stretch>
        </p:blipFill>
        <p:spPr bwMode="auto">
          <a:xfrm>
            <a:off x="2233544" y="2371676"/>
            <a:ext cx="4676911" cy="382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Box 3">
            <a:extLst>
              <a:ext uri="{FF2B5EF4-FFF2-40B4-BE49-F238E27FC236}">
                <a16:creationId xmlns:a16="http://schemas.microsoft.com/office/drawing/2014/main" id="{E3938490-5904-4A8D-A555-4AA169A60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1" y="1196430"/>
            <a:ext cx="4676911" cy="100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winkeltreue polständige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Zylinderprojektion (Mercatorprojektion)</a:t>
            </a:r>
          </a:p>
          <a:p>
            <a:pPr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Starke Verzerrung ! Nur Winkeltreu.</a:t>
            </a:r>
          </a:p>
        </p:txBody>
      </p:sp>
    </p:spTree>
    <p:extLst>
      <p:ext uri="{BB962C8B-B14F-4D97-AF65-F5344CB8AC3E}">
        <p14:creationId xmlns:p14="http://schemas.microsoft.com/office/powerpoint/2010/main" val="2684180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Mercator </a:t>
            </a:r>
            <a:r>
              <a:rPr lang="de-DE" b="1" dirty="0" err="1">
                <a:solidFill>
                  <a:srgbClr val="C00000"/>
                </a:solidFill>
              </a:rPr>
              <a:t>vs</a:t>
            </a:r>
            <a:r>
              <a:rPr lang="de-DE" b="1" dirty="0">
                <a:solidFill>
                  <a:srgbClr val="C00000"/>
                </a:solidFill>
              </a:rPr>
              <a:t> (angenäherte) Realität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E3938490-5904-4A8D-A555-4AA169A60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1" y="1196430"/>
            <a:ext cx="467691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AC5853-4EBD-4BC4-9B2F-D96D5B4F431D}"/>
              </a:ext>
            </a:extLst>
          </p:cNvPr>
          <p:cNvSpPr/>
          <p:nvPr/>
        </p:nvSpPr>
        <p:spPr>
          <a:xfrm>
            <a:off x="846963" y="1665227"/>
            <a:ext cx="25844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/>
              <a:t>thetruesize.com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A26E37-9A6F-4E61-B937-C1F431CAE698}"/>
              </a:ext>
            </a:extLst>
          </p:cNvPr>
          <p:cNvSpPr/>
          <p:nvPr/>
        </p:nvSpPr>
        <p:spPr>
          <a:xfrm>
            <a:off x="846963" y="2925553"/>
            <a:ext cx="250587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Klassiker: </a:t>
            </a:r>
          </a:p>
          <a:p>
            <a:r>
              <a:rPr lang="de-DE" dirty="0"/>
              <a:t>Grönland </a:t>
            </a:r>
            <a:r>
              <a:rPr lang="de-DE" dirty="0" err="1"/>
              <a:t>vs</a:t>
            </a:r>
            <a:r>
              <a:rPr lang="de-DE" dirty="0"/>
              <a:t> Australien</a:t>
            </a:r>
          </a:p>
          <a:p>
            <a:r>
              <a:rPr lang="de-DE" dirty="0"/>
              <a:t>Europa in Afrika</a:t>
            </a:r>
          </a:p>
        </p:txBody>
      </p:sp>
    </p:spTree>
    <p:extLst>
      <p:ext uri="{BB962C8B-B14F-4D97-AF65-F5344CB8AC3E}">
        <p14:creationId xmlns:p14="http://schemas.microsoft.com/office/powerpoint/2010/main" val="68741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Und nun?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7" name="Picture 6" descr="winkels vermittelnder entwurf">
            <a:extLst>
              <a:ext uri="{FF2B5EF4-FFF2-40B4-BE49-F238E27FC236}">
                <a16:creationId xmlns:a16="http://schemas.microsoft.com/office/drawing/2014/main" id="{5BADFD80-828F-482A-BC26-2EFE80301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2" t="9906" r="4318" b="10255"/>
          <a:stretch>
            <a:fillRect/>
          </a:stretch>
        </p:blipFill>
        <p:spPr bwMode="auto">
          <a:xfrm>
            <a:off x="1018798" y="2254124"/>
            <a:ext cx="7106403" cy="407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Box 3">
            <a:extLst>
              <a:ext uri="{FF2B5EF4-FFF2-40B4-BE49-F238E27FC236}">
                <a16:creationId xmlns:a16="http://schemas.microsoft.com/office/drawing/2014/main" id="{740529EE-0B70-4791-A135-A570A8B6B2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50166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Winkels vermittelnde Projektion (Mischprojektion)</a:t>
            </a:r>
          </a:p>
          <a:p>
            <a:pPr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Mittelweg Flächen und Winkeltreue (Vermeidung Randlicher Verzerrungen)</a:t>
            </a:r>
          </a:p>
        </p:txBody>
      </p:sp>
    </p:spTree>
    <p:extLst>
      <p:ext uri="{BB962C8B-B14F-4D97-AF65-F5344CB8AC3E}">
        <p14:creationId xmlns:p14="http://schemas.microsoft.com/office/powerpoint/2010/main" val="1951947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Und nun?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740529EE-0B70-4791-A135-A570A8B6B2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293" y="1142213"/>
            <a:ext cx="8507413" cy="322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Universal Transversal Mercator (UTM) – System</a:t>
            </a: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						</a:t>
            </a: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						Winkeltreu</a:t>
            </a: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						Minimale Verzerrungen</a:t>
            </a:r>
            <a:endParaRPr lang="de-DE" dirty="0">
              <a:solidFill>
                <a:srgbClr val="002060"/>
              </a:solidFill>
            </a:endParaRPr>
          </a:p>
          <a:p>
            <a:pPr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						</a:t>
            </a:r>
            <a:r>
              <a:rPr lang="de-DE" b="1" dirty="0">
                <a:solidFill>
                  <a:srgbClr val="003366"/>
                </a:solidFill>
              </a:rPr>
              <a:t>Entfernungen relativ genau</a:t>
            </a:r>
          </a:p>
          <a:p>
            <a:pPr>
              <a:spcAft>
                <a:spcPct val="30000"/>
              </a:spcAft>
            </a:pPr>
            <a:endParaRPr lang="de-DE" b="1" dirty="0">
              <a:solidFill>
                <a:srgbClr val="003366"/>
              </a:solidFill>
            </a:endParaRPr>
          </a:p>
          <a:p>
            <a:pPr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						Einschränkungen	</a:t>
            </a:r>
          </a:p>
          <a:p>
            <a:pPr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						Verzerrungen außerhalb der Zone</a:t>
            </a:r>
          </a:p>
          <a:p>
            <a:pPr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						</a:t>
            </a:r>
          </a:p>
        </p:txBody>
      </p:sp>
      <p:grpSp>
        <p:nvGrpSpPr>
          <p:cNvPr id="8" name="Gruppieren 3">
            <a:extLst>
              <a:ext uri="{FF2B5EF4-FFF2-40B4-BE49-F238E27FC236}">
                <a16:creationId xmlns:a16="http://schemas.microsoft.com/office/drawing/2014/main" id="{5F373646-EEE1-4010-AAB0-70BA90465A5A}"/>
              </a:ext>
            </a:extLst>
          </p:cNvPr>
          <p:cNvGrpSpPr/>
          <p:nvPr/>
        </p:nvGrpSpPr>
        <p:grpSpPr>
          <a:xfrm>
            <a:off x="589060" y="2116240"/>
            <a:ext cx="3781586" cy="3752060"/>
            <a:chOff x="457200" y="1309606"/>
            <a:chExt cx="3781586" cy="3752060"/>
          </a:xfrm>
        </p:grpSpPr>
        <p:pic>
          <p:nvPicPr>
            <p:cNvPr id="10" name="Picture 9" descr="E:\Abbildungen Lehrbuch Geographie\abbildungen\kap-6\06_06_02-1ex.jpg">
              <a:extLst>
                <a:ext uri="{FF2B5EF4-FFF2-40B4-BE49-F238E27FC236}">
                  <a16:creationId xmlns:a16="http://schemas.microsoft.com/office/drawing/2014/main" id="{420F6037-9C01-4210-B4E1-7492D521C4D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89"/>
            <a:stretch/>
          </p:blipFill>
          <p:spPr bwMode="auto">
            <a:xfrm>
              <a:off x="457200" y="1309606"/>
              <a:ext cx="3781586" cy="2636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feld 7">
              <a:extLst>
                <a:ext uri="{FF2B5EF4-FFF2-40B4-BE49-F238E27FC236}">
                  <a16:creationId xmlns:a16="http://schemas.microsoft.com/office/drawing/2014/main" id="{5BB38A03-0AC4-4128-B566-FAF913A9BC5B}"/>
                </a:ext>
              </a:extLst>
            </p:cNvPr>
            <p:cNvSpPr txBox="1"/>
            <p:nvPr/>
          </p:nvSpPr>
          <p:spPr>
            <a:xfrm>
              <a:off x="818567" y="4109119"/>
              <a:ext cx="30588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600" i="1" dirty="0">
                  <a:solidFill>
                    <a:srgbClr val="003366"/>
                  </a:solidFill>
                </a:rPr>
                <a:t>transversale Mercatorprojektion</a:t>
              </a:r>
            </a:p>
            <a:p>
              <a:pPr algn="ctr"/>
              <a:r>
                <a:rPr lang="de-DE" sz="1600" i="1" dirty="0">
                  <a:solidFill>
                    <a:srgbClr val="C00000"/>
                  </a:solidFill>
                </a:rPr>
                <a:t>(Schnittzylinder)</a:t>
              </a:r>
            </a:p>
          </p:txBody>
        </p:sp>
        <p:sp>
          <p:nvSpPr>
            <p:cNvPr id="13" name="Textfeld 9">
              <a:extLst>
                <a:ext uri="{FF2B5EF4-FFF2-40B4-BE49-F238E27FC236}">
                  <a16:creationId xmlns:a16="http://schemas.microsoft.com/office/drawing/2014/main" id="{6057C358-03C2-40CC-86DF-5B78D4597802}"/>
                </a:ext>
              </a:extLst>
            </p:cNvPr>
            <p:cNvSpPr txBox="1"/>
            <p:nvPr/>
          </p:nvSpPr>
          <p:spPr>
            <a:xfrm>
              <a:off x="1170426" y="4753889"/>
              <a:ext cx="23551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r>
                <a:rPr lang="de-DE" sz="1400" dirty="0">
                  <a:solidFill>
                    <a:srgbClr val="003366"/>
                  </a:solidFill>
                </a:rPr>
                <a:t>Bezugsoberfläche: GRS 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2788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Und nun?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9D2261-AAA3-439E-A259-0D632DB38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05" y="1298817"/>
            <a:ext cx="6986016" cy="4828931"/>
          </a:xfrm>
          <a:prstGeom prst="rect">
            <a:avLst/>
          </a:prstGeom>
        </p:spPr>
      </p:pic>
      <p:sp>
        <p:nvSpPr>
          <p:cNvPr id="11" name="Text Box 3">
            <a:extLst>
              <a:ext uri="{FF2B5EF4-FFF2-40B4-BE49-F238E27FC236}">
                <a16:creationId xmlns:a16="http://schemas.microsoft.com/office/drawing/2014/main" id="{740529EE-0B70-4791-A135-A570A8B6B2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3562" y="1369327"/>
            <a:ext cx="8507413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sz="3200" b="1" dirty="0">
                <a:solidFill>
                  <a:srgbClr val="FF0000"/>
                </a:solidFill>
              </a:rPr>
              <a:t>Das ist ein Löwe</a:t>
            </a:r>
            <a:r>
              <a:rPr lang="de-DE" b="1" dirty="0">
                <a:solidFill>
                  <a:srgbClr val="002060"/>
                </a:solidFill>
              </a:rPr>
              <a:t>					</a:t>
            </a:r>
            <a:r>
              <a:rPr lang="de-DE" b="1" dirty="0">
                <a:solidFill>
                  <a:srgbClr val="003366"/>
                </a:solidFill>
              </a:rPr>
              <a:t>					</a:t>
            </a:r>
          </a:p>
        </p:txBody>
      </p:sp>
      <p:sp>
        <p:nvSpPr>
          <p:cNvPr id="14" name="Text Box 3">
            <a:extLst>
              <a:ext uri="{FF2B5EF4-FFF2-40B4-BE49-F238E27FC236}">
                <a16:creationId xmlns:a16="http://schemas.microsoft.com/office/drawing/2014/main" id="{FC99AE17-9A48-4A4F-8677-1AB29C5D1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7205" y="4331942"/>
            <a:ext cx="8507413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sz="3200" b="1" dirty="0">
                <a:solidFill>
                  <a:srgbClr val="FF0000"/>
                </a:solidFill>
              </a:rPr>
              <a:t>Ist einfach so</a:t>
            </a:r>
            <a:r>
              <a:rPr lang="de-DE" b="1" dirty="0">
                <a:solidFill>
                  <a:srgbClr val="002060"/>
                </a:solidFill>
              </a:rPr>
              <a:t>					</a:t>
            </a:r>
            <a:r>
              <a:rPr lang="de-DE" b="1" dirty="0">
                <a:solidFill>
                  <a:srgbClr val="003366"/>
                </a:solidFill>
              </a:rPr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29462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Und nun?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170AF9FA-E219-4FEF-8028-69780DDC4B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293" y="1142213"/>
            <a:ext cx="8507413" cy="3554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Für Deutschland ist UTM 32 mit GRS80 die sinnvollste Projektion</a:t>
            </a:r>
          </a:p>
          <a:p>
            <a:pPr>
              <a:spcAft>
                <a:spcPts val="600"/>
              </a:spcAft>
            </a:pPr>
            <a:endParaRPr lang="de-DE" b="1" dirty="0">
              <a:solidFill>
                <a:srgbClr val="002060"/>
              </a:solidFill>
            </a:endParaRPr>
          </a:p>
          <a:p>
            <a:pPr>
              <a:spcAft>
                <a:spcPts val="600"/>
              </a:spcAft>
            </a:pPr>
            <a:endParaRPr lang="de-DE" b="1" dirty="0">
              <a:solidFill>
                <a:srgbClr val="002060"/>
              </a:solidFill>
            </a:endParaRP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Weltkarten und interaktive Karten (</a:t>
            </a:r>
            <a:r>
              <a:rPr lang="de-DE" b="1" dirty="0" err="1">
                <a:solidFill>
                  <a:srgbClr val="002060"/>
                </a:solidFill>
              </a:rPr>
              <a:t>GoogleMaps</a:t>
            </a:r>
            <a:r>
              <a:rPr lang="de-DE" b="1" dirty="0">
                <a:solidFill>
                  <a:srgbClr val="002060"/>
                </a:solidFill>
              </a:rPr>
              <a:t>) verwenden</a:t>
            </a: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„Pseudo-</a:t>
            </a:r>
            <a:r>
              <a:rPr lang="de-DE" b="1" dirty="0" err="1">
                <a:solidFill>
                  <a:srgbClr val="002060"/>
                </a:solidFill>
              </a:rPr>
              <a:t>mercator</a:t>
            </a:r>
            <a:r>
              <a:rPr lang="de-DE" b="1" dirty="0">
                <a:solidFill>
                  <a:srgbClr val="002060"/>
                </a:solidFill>
              </a:rPr>
              <a:t>“</a:t>
            </a:r>
          </a:p>
          <a:p>
            <a:pPr>
              <a:spcAft>
                <a:spcPts val="600"/>
              </a:spcAft>
            </a:pPr>
            <a:endParaRPr lang="de-DE" b="1" dirty="0">
              <a:solidFill>
                <a:srgbClr val="002060"/>
              </a:solidFill>
            </a:endParaRP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Das reicht schon.</a:t>
            </a:r>
          </a:p>
          <a:p>
            <a:pPr>
              <a:spcAft>
                <a:spcPts val="600"/>
              </a:spcAft>
            </a:pPr>
            <a:endParaRPr lang="de-DE" b="1" dirty="0">
              <a:solidFill>
                <a:srgbClr val="002060"/>
              </a:solidFill>
            </a:endParaRP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						</a:t>
            </a:r>
          </a:p>
          <a:p>
            <a:pPr>
              <a:spcAft>
                <a:spcPts val="600"/>
              </a:spcAft>
            </a:pPr>
            <a:r>
              <a:rPr lang="de-DE" b="1" dirty="0">
                <a:solidFill>
                  <a:srgbClr val="002060"/>
                </a:solidFill>
              </a:rPr>
              <a:t>						</a:t>
            </a:r>
            <a:endParaRPr lang="de-DE" b="1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536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79F317CB-2EF3-4D29-AAD0-21E28EB8BF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005401"/>
              </p:ext>
            </p:extLst>
          </p:nvPr>
        </p:nvGraphicFramePr>
        <p:xfrm>
          <a:off x="609600" y="1180881"/>
          <a:ext cx="6112924" cy="4975860"/>
        </p:xfrm>
        <a:graphic>
          <a:graphicData uri="http://schemas.openxmlformats.org/drawingml/2006/table">
            <a:tbl>
              <a:tblPr/>
              <a:tblGrid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Einführung: Was sind Karten 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	Projektionen, Verzerrungen, Geodäsie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(3)	Project World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: Datenmanagement,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Datenaquise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, Verarbeitung von Vector- und Rasterdaten, Druck Layout.</a:t>
                      </a: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dirty="0">
                <a:solidFill>
                  <a:srgbClr val="C00000"/>
                </a:solidFill>
              </a:rPr>
              <a:t>The Core (</a:t>
            </a:r>
            <a:r>
              <a:rPr lang="de-DE" dirty="0" err="1">
                <a:solidFill>
                  <a:srgbClr val="C00000"/>
                </a:solidFill>
              </a:rPr>
              <a:t>or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cycle</a:t>
            </a:r>
            <a:r>
              <a:rPr lang="de-DE" dirty="0">
                <a:solidFill>
                  <a:srgbClr val="C00000"/>
                </a:solidFill>
              </a:rPr>
              <a:t>?) </a:t>
            </a:r>
            <a:r>
              <a:rPr lang="de-DE" dirty="0" err="1">
                <a:solidFill>
                  <a:srgbClr val="C00000"/>
                </a:solidFill>
              </a:rPr>
              <a:t>of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the</a:t>
            </a:r>
            <a:r>
              <a:rPr lang="de-DE" dirty="0">
                <a:solidFill>
                  <a:srgbClr val="C00000"/>
                </a:solidFill>
              </a:rPr>
              <a:t> Problem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D2D4F4-A991-4CBE-9224-DDF54E213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111" y="1180786"/>
            <a:ext cx="4160200" cy="415199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21D891-A900-4171-A0BB-25D7AAF1A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08" y="3256783"/>
            <a:ext cx="3707255" cy="28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21F28E-2CB1-4E72-BB47-859DFDE55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97" y="730252"/>
            <a:ext cx="5663001" cy="47151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E7D4E0-5F2A-4193-A446-75A1A0EDE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610" y="3524659"/>
            <a:ext cx="4744202" cy="2675419"/>
          </a:xfrm>
          <a:prstGeom prst="rect">
            <a:avLst/>
          </a:prstGeom>
        </p:spPr>
      </p:pic>
      <p:sp>
        <p:nvSpPr>
          <p:cNvPr id="10" name="Text Box 3">
            <a:extLst>
              <a:ext uri="{FF2B5EF4-FFF2-40B4-BE49-F238E27FC236}">
                <a16:creationId xmlns:a16="http://schemas.microsoft.com/office/drawing/2014/main" id="{80D0A427-86B6-460F-8A95-96F537420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67808" y="2721097"/>
            <a:ext cx="1225294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dirty="0" err="1">
                <a:solidFill>
                  <a:srgbClr val="C00000"/>
                </a:solidFill>
              </a:rPr>
              <a:t>Is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it</a:t>
            </a:r>
            <a:r>
              <a:rPr lang="de-DE" dirty="0">
                <a:solidFill>
                  <a:srgbClr val="C00000"/>
                </a:solidFill>
              </a:rPr>
              <a:t> Real?</a:t>
            </a:r>
          </a:p>
        </p:txBody>
      </p:sp>
    </p:spTree>
    <p:extLst>
      <p:ext uri="{BB962C8B-B14F-4D97-AF65-F5344CB8AC3E}">
        <p14:creationId xmlns:p14="http://schemas.microsoft.com/office/powerpoint/2010/main" val="3206966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The Core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Problem? Die Erdkrümmung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5DA-9D4D-47AE-B17F-67FFEAB9BAA0}"/>
              </a:ext>
            </a:extLst>
          </p:cNvPr>
          <p:cNvSpPr txBox="1"/>
          <p:nvPr/>
        </p:nvSpPr>
        <p:spPr>
          <a:xfrm>
            <a:off x="579601" y="5842456"/>
            <a:ext cx="3445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Yamato </a:t>
            </a:r>
            <a:r>
              <a:rPr lang="de-DE" sz="800" dirty="0"/>
              <a:t>(aus Wikipedia)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8C3F38-BEF2-4AE4-A5D3-2C83EC02E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01" y="2972985"/>
            <a:ext cx="5674896" cy="28791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C498EA-F350-4C39-A4DB-5F2354491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306" y="1376116"/>
            <a:ext cx="4224568" cy="26425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564084-34D7-4A7E-AFF2-68D1329DE602}"/>
              </a:ext>
            </a:extLst>
          </p:cNvPr>
          <p:cNvSpPr txBox="1"/>
          <p:nvPr/>
        </p:nvSpPr>
        <p:spPr>
          <a:xfrm>
            <a:off x="5773312" y="3971808"/>
            <a:ext cx="3445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Segelschiff am Horizont </a:t>
            </a:r>
            <a:r>
              <a:rPr lang="de-DE" sz="800" dirty="0"/>
              <a:t>(xpshere.com)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2352318E-6F29-47C9-8000-94C1B7BE1B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154709"/>
            <a:ext cx="850741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>
              <a:defRPr>
                <a:solidFill>
                  <a:schemeClr val="tx1"/>
                </a:solidFill>
                <a:latin typeface="Arial" charset="0"/>
              </a:defRPr>
            </a:lvl1pPr>
            <a:lvl2pPr>
              <a:defRPr>
                <a:solidFill>
                  <a:schemeClr val="tx1"/>
                </a:solidFill>
                <a:latin typeface="Arial" charset="0"/>
              </a:defRPr>
            </a:lvl2pPr>
            <a:lvl3pPr>
              <a:defRPr>
                <a:solidFill>
                  <a:schemeClr val="tx1"/>
                </a:solidFill>
                <a:latin typeface="Arial" charset="0"/>
              </a:defRPr>
            </a:lvl3pPr>
            <a:lvl4pPr>
              <a:defRPr>
                <a:solidFill>
                  <a:schemeClr val="tx1"/>
                </a:solidFill>
                <a:latin typeface="Arial" charset="0"/>
              </a:defRPr>
            </a:lvl4pPr>
            <a:lvl5pPr>
              <a:defRPr>
                <a:solidFill>
                  <a:schemeClr val="tx1"/>
                </a:solidFill>
                <a:latin typeface="Arial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>
              <a:spcAft>
                <a:spcPts val="0"/>
              </a:spcAft>
            </a:pPr>
            <a:r>
              <a:rPr lang="de-DE" sz="1600" b="1" dirty="0">
                <a:solidFill>
                  <a:srgbClr val="C00000"/>
                </a:solidFill>
              </a:rPr>
              <a:t>Sichtweite Horizont</a:t>
            </a:r>
          </a:p>
          <a:p>
            <a:pPr marL="0">
              <a:spcAft>
                <a:spcPts val="0"/>
              </a:spcAft>
            </a:pPr>
            <a:r>
              <a:rPr lang="de-DE" sz="1600" dirty="0">
                <a:solidFill>
                  <a:srgbClr val="C00000"/>
                </a:solidFill>
              </a:rPr>
              <a:t>Auf Meereshöhe (1,7m)          </a:t>
            </a:r>
            <a:r>
              <a:rPr lang="de-DE" sz="1600" dirty="0" err="1">
                <a:solidFill>
                  <a:srgbClr val="C00000"/>
                </a:solidFill>
              </a:rPr>
              <a:t>ca</a:t>
            </a:r>
            <a:r>
              <a:rPr lang="de-DE" sz="1600" dirty="0">
                <a:solidFill>
                  <a:srgbClr val="C00000"/>
                </a:solidFill>
              </a:rPr>
              <a:t>   4,7 km</a:t>
            </a:r>
          </a:p>
          <a:p>
            <a:pPr marL="0">
              <a:spcAft>
                <a:spcPts val="0"/>
              </a:spcAft>
            </a:pPr>
            <a:r>
              <a:rPr lang="de-DE" sz="1600" dirty="0">
                <a:solidFill>
                  <a:srgbClr val="C00000"/>
                </a:solidFill>
              </a:rPr>
              <a:t>Auf Aufbauten (</a:t>
            </a:r>
            <a:r>
              <a:rPr lang="de-DE" sz="1600" dirty="0" err="1">
                <a:solidFill>
                  <a:srgbClr val="C00000"/>
                </a:solidFill>
              </a:rPr>
              <a:t>zB</a:t>
            </a:r>
            <a:r>
              <a:rPr lang="de-DE" sz="1600" dirty="0">
                <a:solidFill>
                  <a:srgbClr val="C00000"/>
                </a:solidFill>
              </a:rPr>
              <a:t> Mast 30m) </a:t>
            </a:r>
            <a:r>
              <a:rPr lang="de-DE" sz="1600" dirty="0" err="1">
                <a:solidFill>
                  <a:srgbClr val="C00000"/>
                </a:solidFill>
              </a:rPr>
              <a:t>ca</a:t>
            </a:r>
            <a:r>
              <a:rPr lang="de-DE" sz="1600" dirty="0">
                <a:solidFill>
                  <a:srgbClr val="C00000"/>
                </a:solidFill>
              </a:rPr>
              <a:t> 20,0 km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3B96E7-B426-418B-9B3D-D3291A080FA2}"/>
              </a:ext>
            </a:extLst>
          </p:cNvPr>
          <p:cNvCxnSpPr/>
          <p:nvPr/>
        </p:nvCxnSpPr>
        <p:spPr>
          <a:xfrm flipH="1">
            <a:off x="6898234" y="1985706"/>
            <a:ext cx="1024128" cy="9872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6DB2424-42FA-412C-8828-EC6B290ED52C}"/>
              </a:ext>
            </a:extLst>
          </p:cNvPr>
          <p:cNvCxnSpPr/>
          <p:nvPr/>
        </p:nvCxnSpPr>
        <p:spPr>
          <a:xfrm flipH="1" flipV="1">
            <a:off x="3079699" y="4535424"/>
            <a:ext cx="1177747" cy="52669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EDF89C1-20F3-48D8-8E19-45A2475D5F92}"/>
              </a:ext>
            </a:extLst>
          </p:cNvPr>
          <p:cNvSpPr txBox="1"/>
          <p:nvPr/>
        </p:nvSpPr>
        <p:spPr>
          <a:xfrm>
            <a:off x="3313785" y="5062118"/>
            <a:ext cx="4037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46 cm Reichweite </a:t>
            </a:r>
            <a:r>
              <a:rPr lang="de-DE" dirty="0" err="1">
                <a:solidFill>
                  <a:srgbClr val="C00000"/>
                </a:solidFill>
              </a:rPr>
              <a:t>ca</a:t>
            </a:r>
            <a:r>
              <a:rPr lang="de-DE" dirty="0">
                <a:solidFill>
                  <a:srgbClr val="C00000"/>
                </a:solidFill>
              </a:rPr>
              <a:t> 44 km</a:t>
            </a:r>
          </a:p>
        </p:txBody>
      </p:sp>
    </p:spTree>
    <p:extLst>
      <p:ext uri="{BB962C8B-B14F-4D97-AF65-F5344CB8AC3E}">
        <p14:creationId xmlns:p14="http://schemas.microsoft.com/office/powerpoint/2010/main" val="282277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The Core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Problem? Die Erdkrümmung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5DA-9D4D-47AE-B17F-67FFEAB9BAA0}"/>
              </a:ext>
            </a:extLst>
          </p:cNvPr>
          <p:cNvSpPr txBox="1"/>
          <p:nvPr/>
        </p:nvSpPr>
        <p:spPr>
          <a:xfrm>
            <a:off x="579600" y="5758416"/>
            <a:ext cx="3941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Tirpitz (Bismarck-Klasse) </a:t>
            </a:r>
            <a:r>
              <a:rPr lang="de-DE" sz="800" dirty="0"/>
              <a:t>(aus Wikipedia)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B4B65B-9FCD-440F-9C62-890A3871F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94" y="1277940"/>
            <a:ext cx="8375821" cy="449101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05B814-8F3E-48D9-A3FA-1E5247AA32A0}"/>
              </a:ext>
            </a:extLst>
          </p:cNvPr>
          <p:cNvCxnSpPr/>
          <p:nvPr/>
        </p:nvCxnSpPr>
        <p:spPr>
          <a:xfrm flipV="1">
            <a:off x="2735885" y="3429000"/>
            <a:ext cx="790041" cy="95280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5D8CB6F-6D25-4AF3-A02B-14DCE1BECD69}"/>
              </a:ext>
            </a:extLst>
          </p:cNvPr>
          <p:cNvSpPr txBox="1"/>
          <p:nvPr/>
        </p:nvSpPr>
        <p:spPr>
          <a:xfrm>
            <a:off x="5501030" y="2143354"/>
            <a:ext cx="370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38 cm SK – Reichweite 35,6 km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F989AA-7A1D-44B4-9507-0DFCAF8D919D}"/>
              </a:ext>
            </a:extLst>
          </p:cNvPr>
          <p:cNvCxnSpPr>
            <a:cxnSpLocks/>
          </p:cNvCxnSpPr>
          <p:nvPr/>
        </p:nvCxnSpPr>
        <p:spPr>
          <a:xfrm>
            <a:off x="5792419" y="2529270"/>
            <a:ext cx="96317" cy="126000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9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The Core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Problem? 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3" name="Oval 9">
            <a:extLst>
              <a:ext uri="{FF2B5EF4-FFF2-40B4-BE49-F238E27FC236}">
                <a16:creationId xmlns:a16="http://schemas.microsoft.com/office/drawing/2014/main" id="{BE2F0D81-0322-4A23-8637-BE2803BED0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14655" y="2603855"/>
            <a:ext cx="2070557" cy="2070557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rgbClr val="99CCFF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baseline="-25000" dirty="0"/>
          </a:p>
        </p:txBody>
      </p:sp>
      <p:sp>
        <p:nvSpPr>
          <p:cNvPr id="15" name="Oval 17">
            <a:extLst>
              <a:ext uri="{FF2B5EF4-FFF2-40B4-BE49-F238E27FC236}">
                <a16:creationId xmlns:a16="http://schemas.microsoft.com/office/drawing/2014/main" id="{FC2A0352-D1FA-4CBE-B364-4AE626CF9E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0867" y="1442075"/>
            <a:ext cx="4933151" cy="4280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rgbClr val="99CCFF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dirty="0"/>
          </a:p>
        </p:txBody>
      </p:sp>
      <p:sp>
        <p:nvSpPr>
          <p:cNvPr id="16" name="Line 18">
            <a:extLst>
              <a:ext uri="{FF2B5EF4-FFF2-40B4-BE49-F238E27FC236}">
                <a16:creationId xmlns:a16="http://schemas.microsoft.com/office/drawing/2014/main" id="{0A746C5F-7DD2-4DE8-BE5F-5BD3E49EC8C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0867" y="3606583"/>
            <a:ext cx="4933151" cy="0"/>
          </a:xfrm>
          <a:prstGeom prst="line">
            <a:avLst/>
          </a:prstGeom>
          <a:noFill/>
          <a:ln w="12700">
            <a:solidFill>
              <a:srgbClr val="A5002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7" name="Line 19">
            <a:extLst>
              <a:ext uri="{FF2B5EF4-FFF2-40B4-BE49-F238E27FC236}">
                <a16:creationId xmlns:a16="http://schemas.microsoft.com/office/drawing/2014/main" id="{BB04ADF9-DDEB-4FA6-BFC4-0801B384A031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7443" y="1442076"/>
            <a:ext cx="0" cy="4280400"/>
          </a:xfrm>
          <a:prstGeom prst="line">
            <a:avLst/>
          </a:prstGeom>
          <a:noFill/>
          <a:ln w="12700">
            <a:solidFill>
              <a:srgbClr val="A5002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pSp>
        <p:nvGrpSpPr>
          <p:cNvPr id="18" name="Gruppieren 3">
            <a:extLst>
              <a:ext uri="{FF2B5EF4-FFF2-40B4-BE49-F238E27FC236}">
                <a16:creationId xmlns:a16="http://schemas.microsoft.com/office/drawing/2014/main" id="{261CAE1D-E394-4A5D-AC87-14DAE15FB80A}"/>
              </a:ext>
            </a:extLst>
          </p:cNvPr>
          <p:cNvGrpSpPr/>
          <p:nvPr/>
        </p:nvGrpSpPr>
        <p:grpSpPr>
          <a:xfrm>
            <a:off x="6278638" y="2344245"/>
            <a:ext cx="2038350" cy="1037836"/>
            <a:chOff x="4837544" y="2102844"/>
            <a:chExt cx="2038350" cy="1037836"/>
          </a:xfrm>
        </p:grpSpPr>
        <p:sp>
          <p:nvSpPr>
            <p:cNvPr id="19" name="Textfeld 10">
              <a:extLst>
                <a:ext uri="{FF2B5EF4-FFF2-40B4-BE49-F238E27FC236}">
                  <a16:creationId xmlns:a16="http://schemas.microsoft.com/office/drawing/2014/main" id="{A765AA4E-2856-4105-A3E6-2614F133FCA4}"/>
                </a:ext>
              </a:extLst>
            </p:cNvPr>
            <p:cNvSpPr txBox="1"/>
            <p:nvPr/>
          </p:nvSpPr>
          <p:spPr>
            <a:xfrm>
              <a:off x="5212953" y="2102844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Abplattung</a:t>
              </a:r>
            </a:p>
          </p:txBody>
        </p:sp>
        <p:graphicFrame>
          <p:nvGraphicFramePr>
            <p:cNvPr id="20" name="Objekt 27">
              <a:extLst>
                <a:ext uri="{FF2B5EF4-FFF2-40B4-BE49-F238E27FC236}">
                  <a16:creationId xmlns:a16="http://schemas.microsoft.com/office/drawing/2014/main" id="{7444FBEF-E387-4254-9350-9122F80FC54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49472723"/>
                </p:ext>
              </p:extLst>
            </p:nvPr>
          </p:nvGraphicFramePr>
          <p:xfrm>
            <a:off x="4837544" y="2550130"/>
            <a:ext cx="2038350" cy="5905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7" name="Formel" r:id="rId3" imgW="1358640" imgH="393480" progId="Equation.3">
                    <p:embed/>
                  </p:oleObj>
                </mc:Choice>
                <mc:Fallback>
                  <p:oleObj name="Formel" r:id="rId3" imgW="1358640" imgH="393480" progId="Equation.3">
                    <p:embed/>
                    <p:pic>
                      <p:nvPicPr>
                        <p:cNvPr id="28" name="Objekt 27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837544" y="2550130"/>
                          <a:ext cx="2038350" cy="5905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1" name="Gruppieren 1">
            <a:extLst>
              <a:ext uri="{FF2B5EF4-FFF2-40B4-BE49-F238E27FC236}">
                <a16:creationId xmlns:a16="http://schemas.microsoft.com/office/drawing/2014/main" id="{3EAC04BA-6404-4F2E-B186-01928BD48708}"/>
              </a:ext>
            </a:extLst>
          </p:cNvPr>
          <p:cNvGrpSpPr/>
          <p:nvPr/>
        </p:nvGrpSpPr>
        <p:grpSpPr>
          <a:xfrm>
            <a:off x="3650867" y="2528911"/>
            <a:ext cx="2466575" cy="1355227"/>
            <a:chOff x="2209773" y="2287510"/>
            <a:chExt cx="2466575" cy="1355227"/>
          </a:xfrm>
        </p:grpSpPr>
        <p:sp>
          <p:nvSpPr>
            <p:cNvPr id="22" name="AutoShape 20">
              <a:extLst>
                <a:ext uri="{FF2B5EF4-FFF2-40B4-BE49-F238E27FC236}">
                  <a16:creationId xmlns:a16="http://schemas.microsoft.com/office/drawing/2014/main" id="{41F00AA4-9482-4DB6-8326-A0343DDE3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233651" y="1844654"/>
              <a:ext cx="418819" cy="2466575"/>
            </a:xfrm>
            <a:prstGeom prst="leftBrace">
              <a:avLst>
                <a:gd name="adj1" fmla="val 49115"/>
                <a:gd name="adj2" fmla="val 50000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23" name="Textfeld 4">
              <a:extLst>
                <a:ext uri="{FF2B5EF4-FFF2-40B4-BE49-F238E27FC236}">
                  <a16:creationId xmlns:a16="http://schemas.microsoft.com/office/drawing/2014/main" id="{448D8F56-C850-47FA-982B-837F5FA7EF36}"/>
                </a:ext>
              </a:extLst>
            </p:cNvPr>
            <p:cNvSpPr txBox="1"/>
            <p:nvPr/>
          </p:nvSpPr>
          <p:spPr>
            <a:xfrm>
              <a:off x="3214472" y="2287510"/>
              <a:ext cx="457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b="1" dirty="0" err="1"/>
                <a:t>r</a:t>
              </a:r>
              <a:r>
                <a:rPr lang="de-DE" sz="2800" b="1" baseline="-25000" dirty="0" err="1"/>
                <a:t>ä</a:t>
              </a:r>
              <a:endParaRPr lang="de-DE" sz="2800" b="1" baseline="-25000" dirty="0"/>
            </a:p>
          </p:txBody>
        </p:sp>
        <p:sp>
          <p:nvSpPr>
            <p:cNvPr id="24" name="Textfeld 28">
              <a:extLst>
                <a:ext uri="{FF2B5EF4-FFF2-40B4-BE49-F238E27FC236}">
                  <a16:creationId xmlns:a16="http://schemas.microsoft.com/office/drawing/2014/main" id="{D5CD97FD-79DA-4CF6-8E8F-71BF128BAFF2}"/>
                </a:ext>
              </a:extLst>
            </p:cNvPr>
            <p:cNvSpPr txBox="1"/>
            <p:nvPr/>
          </p:nvSpPr>
          <p:spPr>
            <a:xfrm>
              <a:off x="2651818" y="3365738"/>
              <a:ext cx="15824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b="1" dirty="0"/>
                <a:t>a </a:t>
              </a:r>
              <a:r>
                <a:rPr lang="de-DE" sz="1200" dirty="0"/>
                <a:t>(große Halbachse)</a:t>
              </a:r>
            </a:p>
          </p:txBody>
        </p:sp>
      </p:grpSp>
      <p:grpSp>
        <p:nvGrpSpPr>
          <p:cNvPr id="25" name="Gruppieren 2">
            <a:extLst>
              <a:ext uri="{FF2B5EF4-FFF2-40B4-BE49-F238E27FC236}">
                <a16:creationId xmlns:a16="http://schemas.microsoft.com/office/drawing/2014/main" id="{1AF6FFE5-BE2D-4AEA-8EB2-B04651D3D7FF}"/>
              </a:ext>
            </a:extLst>
          </p:cNvPr>
          <p:cNvGrpSpPr/>
          <p:nvPr/>
        </p:nvGrpSpPr>
        <p:grpSpPr>
          <a:xfrm>
            <a:off x="5800962" y="3606584"/>
            <a:ext cx="1259039" cy="2115891"/>
            <a:chOff x="4359868" y="3365183"/>
            <a:chExt cx="1259039" cy="2115891"/>
          </a:xfrm>
        </p:grpSpPr>
        <p:sp>
          <p:nvSpPr>
            <p:cNvPr id="26" name="AutoShape 22">
              <a:extLst>
                <a:ext uri="{FF2B5EF4-FFF2-40B4-BE49-F238E27FC236}">
                  <a16:creationId xmlns:a16="http://schemas.microsoft.com/office/drawing/2014/main" id="{DE9A6667-D8C0-4A9D-8504-FB1A6569C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202" y="3365183"/>
              <a:ext cx="470705" cy="2115891"/>
            </a:xfrm>
            <a:prstGeom prst="rightBrace">
              <a:avLst>
                <a:gd name="adj1" fmla="val 38320"/>
                <a:gd name="adj2" fmla="val 50000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27" name="Textfeld 5">
              <a:extLst>
                <a:ext uri="{FF2B5EF4-FFF2-40B4-BE49-F238E27FC236}">
                  <a16:creationId xmlns:a16="http://schemas.microsoft.com/office/drawing/2014/main" id="{4CC285E9-2ACF-4280-8DFB-2838C64695BA}"/>
                </a:ext>
              </a:extLst>
            </p:cNvPr>
            <p:cNvSpPr txBox="1"/>
            <p:nvPr/>
          </p:nvSpPr>
          <p:spPr>
            <a:xfrm>
              <a:off x="5148907" y="4161518"/>
              <a:ext cx="4700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b="1" dirty="0" err="1"/>
                <a:t>r</a:t>
              </a:r>
              <a:r>
                <a:rPr lang="de-DE" sz="2800" b="1" baseline="-25000" dirty="0" err="1"/>
                <a:t>p</a:t>
              </a:r>
              <a:endParaRPr lang="de-DE" sz="2800" b="1" baseline="-25000" dirty="0"/>
            </a:p>
          </p:txBody>
        </p:sp>
        <p:sp>
          <p:nvSpPr>
            <p:cNvPr id="28" name="Textfeld 30">
              <a:extLst>
                <a:ext uri="{FF2B5EF4-FFF2-40B4-BE49-F238E27FC236}">
                  <a16:creationId xmlns:a16="http://schemas.microsoft.com/office/drawing/2014/main" id="{67006B33-70D3-4117-B1EA-360FFD6D5D1F}"/>
                </a:ext>
              </a:extLst>
            </p:cNvPr>
            <p:cNvSpPr txBox="1"/>
            <p:nvPr/>
          </p:nvSpPr>
          <p:spPr>
            <a:xfrm rot="16200000">
              <a:off x="3707927" y="4284627"/>
              <a:ext cx="15808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1200" b="1" dirty="0"/>
                <a:t>b </a:t>
              </a:r>
              <a:r>
                <a:rPr lang="de-DE" sz="1200" dirty="0"/>
                <a:t>(kleine Halbachse)</a:t>
              </a:r>
            </a:p>
          </p:txBody>
        </p:sp>
      </p:grpSp>
      <p:sp>
        <p:nvSpPr>
          <p:cNvPr id="29" name="Text Box 3">
            <a:extLst>
              <a:ext uri="{FF2B5EF4-FFF2-40B4-BE49-F238E27FC236}">
                <a16:creationId xmlns:a16="http://schemas.microsoft.com/office/drawing/2014/main" id="{1AB35AB8-06C3-4C49-914D-7A51A6FC6D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9035" y="4774464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Erde als Kugel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0" name="Text Box 3">
            <a:extLst>
              <a:ext uri="{FF2B5EF4-FFF2-40B4-BE49-F238E27FC236}">
                <a16:creationId xmlns:a16="http://schemas.microsoft.com/office/drawing/2014/main" id="{C6D0888F-04AC-4590-B708-B38BAF4061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1768" y="5753929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Erde als abgeplattetes Rotationsellipsoid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76B2DA1-6231-40F4-81E4-61A11A11C048}"/>
              </a:ext>
            </a:extLst>
          </p:cNvPr>
          <p:cNvSpPr/>
          <p:nvPr/>
        </p:nvSpPr>
        <p:spPr>
          <a:xfrm>
            <a:off x="443829" y="6043481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000" dirty="0"/>
              <a:t>nach Vorlesung Kartographie WS13/14 Stefan Harnischmacher</a:t>
            </a:r>
          </a:p>
        </p:txBody>
      </p:sp>
    </p:spTree>
    <p:extLst>
      <p:ext uri="{BB962C8B-B14F-4D97-AF65-F5344CB8AC3E}">
        <p14:creationId xmlns:p14="http://schemas.microsoft.com/office/powerpoint/2010/main" val="1438080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Die blaue (perfekte) Kugel?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3" name="Grafik 15">
            <a:extLst>
              <a:ext uri="{FF2B5EF4-FFF2-40B4-BE49-F238E27FC236}">
                <a16:creationId xmlns:a16="http://schemas.microsoft.com/office/drawing/2014/main" id="{C3F69A75-1E58-4BCF-90D6-E36B61B17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31" y="1995776"/>
            <a:ext cx="3213885" cy="3213885"/>
          </a:xfrm>
          <a:prstGeom prst="rect">
            <a:avLst/>
          </a:prstGeom>
        </p:spPr>
      </p:pic>
      <p:pic>
        <p:nvPicPr>
          <p:cNvPr id="14" name="Grafik 9">
            <a:extLst>
              <a:ext uri="{FF2B5EF4-FFF2-40B4-BE49-F238E27FC236}">
                <a16:creationId xmlns:a16="http://schemas.microsoft.com/office/drawing/2014/main" id="{B61D27EB-F61D-4F16-B1A3-9D38643AC3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4" t="4756" b="3127"/>
          <a:stretch/>
        </p:blipFill>
        <p:spPr>
          <a:xfrm>
            <a:off x="4984212" y="2162753"/>
            <a:ext cx="3180507" cy="3046908"/>
          </a:xfrm>
          <a:prstGeom prst="rect">
            <a:avLst/>
          </a:prstGeom>
        </p:spPr>
      </p:pic>
      <p:sp>
        <p:nvSpPr>
          <p:cNvPr id="15" name="Textfeld 19">
            <a:extLst>
              <a:ext uri="{FF2B5EF4-FFF2-40B4-BE49-F238E27FC236}">
                <a16:creationId xmlns:a16="http://schemas.microsoft.com/office/drawing/2014/main" id="{9C41CD7F-0FD0-4DB7-BAE4-C510DD8B75D3}"/>
              </a:ext>
            </a:extLst>
          </p:cNvPr>
          <p:cNvSpPr txBox="1"/>
          <p:nvPr/>
        </p:nvSpPr>
        <p:spPr>
          <a:xfrm>
            <a:off x="6160575" y="5483813"/>
            <a:ext cx="185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>
                <a:solidFill>
                  <a:srgbClr val="003366"/>
                </a:solidFill>
              </a:rPr>
              <a:t>Quelle: GFZ</a:t>
            </a:r>
            <a:br>
              <a:rPr lang="de-DE" sz="1400" i="1" dirty="0">
                <a:solidFill>
                  <a:srgbClr val="003366"/>
                </a:solidFill>
              </a:rPr>
            </a:br>
            <a:r>
              <a:rPr lang="de-DE" sz="1400" i="1" dirty="0">
                <a:solidFill>
                  <a:srgbClr val="003366"/>
                </a:solidFill>
              </a:rPr>
              <a:t>(stark überhöht)</a:t>
            </a:r>
          </a:p>
        </p:txBody>
      </p:sp>
      <p:sp>
        <p:nvSpPr>
          <p:cNvPr id="16" name="Textfeld 19">
            <a:extLst>
              <a:ext uri="{FF2B5EF4-FFF2-40B4-BE49-F238E27FC236}">
                <a16:creationId xmlns:a16="http://schemas.microsoft.com/office/drawing/2014/main" id="{9A082FCB-1041-4D65-9125-019F8C5C0BF3}"/>
              </a:ext>
            </a:extLst>
          </p:cNvPr>
          <p:cNvSpPr txBox="1"/>
          <p:nvPr/>
        </p:nvSpPr>
        <p:spPr>
          <a:xfrm>
            <a:off x="1550779" y="5483813"/>
            <a:ext cx="18597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i="1" dirty="0">
                <a:solidFill>
                  <a:srgbClr val="003366"/>
                </a:solidFill>
              </a:rPr>
              <a:t>Quelle: NASA</a:t>
            </a:r>
            <a:br>
              <a:rPr lang="de-DE" sz="1400" i="1" dirty="0">
                <a:solidFill>
                  <a:srgbClr val="003366"/>
                </a:solidFill>
              </a:rPr>
            </a:br>
            <a:r>
              <a:rPr lang="de-DE" sz="1400" i="1" dirty="0">
                <a:solidFill>
                  <a:srgbClr val="003366"/>
                </a:solidFill>
              </a:rPr>
              <a:t>(stark überhöht)</a:t>
            </a:r>
          </a:p>
        </p:txBody>
      </p:sp>
    </p:spTree>
    <p:extLst>
      <p:ext uri="{BB962C8B-B14F-4D97-AF65-F5344CB8AC3E}">
        <p14:creationId xmlns:p14="http://schemas.microsoft.com/office/powerpoint/2010/main" val="2843428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(2) </a:t>
            </a:r>
            <a:r>
              <a:rPr lang="de-DE" sz="2000" dirty="0">
                <a:latin typeface="Arial" charset="0"/>
              </a:rPr>
              <a:t>Projektionen, Verzerrungen, Geodäsie</a:t>
            </a:r>
            <a:endParaRPr lang="de-DE" sz="2000" b="1" dirty="0"/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Die blaue (perfekte) Kugel?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7" name="Picture 5" descr="geoid">
            <a:extLst>
              <a:ext uri="{FF2B5EF4-FFF2-40B4-BE49-F238E27FC236}">
                <a16:creationId xmlns:a16="http://schemas.microsoft.com/office/drawing/2014/main" id="{64996916-CA33-4C94-BD2F-2D5766CF7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1" t="4121" r="6128" b="4411"/>
          <a:stretch>
            <a:fillRect/>
          </a:stretch>
        </p:blipFill>
        <p:spPr bwMode="auto">
          <a:xfrm>
            <a:off x="994310" y="1662751"/>
            <a:ext cx="6965186" cy="408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1">
            <a:extLst>
              <a:ext uri="{FF2B5EF4-FFF2-40B4-BE49-F238E27FC236}">
                <a16:creationId xmlns:a16="http://schemas.microsoft.com/office/drawing/2014/main" id="{CC5BF0EC-4151-4CE9-803B-2523D4C05D14}"/>
              </a:ext>
            </a:extLst>
          </p:cNvPr>
          <p:cNvSpPr txBox="1"/>
          <p:nvPr/>
        </p:nvSpPr>
        <p:spPr>
          <a:xfrm>
            <a:off x="5672833" y="5846761"/>
            <a:ext cx="30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i="1" dirty="0">
                <a:solidFill>
                  <a:srgbClr val="003366"/>
                </a:solidFill>
              </a:rPr>
              <a:t>Geoid</a:t>
            </a:r>
            <a:r>
              <a:rPr lang="de-DE" i="1" dirty="0">
                <a:solidFill>
                  <a:srgbClr val="003366"/>
                </a:solidFill>
              </a:rPr>
              <a:t> </a:t>
            </a:r>
            <a:r>
              <a:rPr lang="de-DE" sz="1600" i="1" dirty="0">
                <a:solidFill>
                  <a:srgbClr val="003366"/>
                </a:solidFill>
              </a:rPr>
              <a:t>(aus Hake 1982, S. 83)</a:t>
            </a:r>
          </a:p>
        </p:txBody>
      </p:sp>
    </p:spTree>
    <p:extLst>
      <p:ext uri="{BB962C8B-B14F-4D97-AF65-F5344CB8AC3E}">
        <p14:creationId xmlns:p14="http://schemas.microsoft.com/office/powerpoint/2010/main" val="834089596"/>
      </p:ext>
    </p:extLst>
  </p:cSld>
  <p:clrMapOvr>
    <a:masterClrMapping/>
  </p:clrMapOvr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717</Words>
  <Application>Microsoft Office PowerPoint</Application>
  <PresentationFormat>On-screen Show (4:3)</PresentationFormat>
  <Paragraphs>101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09_germanistik</vt:lpstr>
      <vt:lpstr>Image</vt:lpstr>
      <vt:lpstr>Formel</vt:lpstr>
      <vt:lpstr>Einführung in Qgis Workshop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29</cp:revision>
  <dcterms:created xsi:type="dcterms:W3CDTF">2022-02-21T14:57:57Z</dcterms:created>
  <dcterms:modified xsi:type="dcterms:W3CDTF">2022-02-21T21:13:11Z</dcterms:modified>
</cp:coreProperties>
</file>

<file path=docProps/thumbnail.jpeg>
</file>